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90" r:id="rId6"/>
    <p:sldId id="262" r:id="rId7"/>
    <p:sldId id="267" r:id="rId8"/>
    <p:sldId id="257" r:id="rId9"/>
    <p:sldId id="286" r:id="rId10"/>
    <p:sldId id="287" r:id="rId11"/>
    <p:sldId id="268" r:id="rId12"/>
    <p:sldId id="271" r:id="rId13"/>
    <p:sldId id="272" r:id="rId14"/>
    <p:sldId id="273" r:id="rId15"/>
    <p:sldId id="288" r:id="rId16"/>
    <p:sldId id="289"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DD5AC-C677-491F-887B-9E20CB5CA9CA}" v="3" dt="2020-07-01T08:00:20.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D2EDB2A-B4AA-4357-8765-89FCECADDC71}" type="datetimeFigureOut">
              <a:rPr lang="en-GB" smtClean="0"/>
              <a:t>03/07/2020</a:t>
            </a:fld>
            <a:endParaRPr lang="en-GB"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ED2FB1F-6BC2-4665-A1DB-CD8CCEC65776}" type="slidenum">
              <a:rPr lang="en-GB" smtClean="0"/>
              <a:t>‹#›</a:t>
            </a:fld>
            <a:endParaRPr lang="en-GB"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61738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EDB2A-B4AA-4357-8765-89FCECADDC71}"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D2FB1F-6BC2-4665-A1DB-CD8CCEC65776}" type="slidenum">
              <a:rPr lang="en-GB" smtClean="0"/>
              <a:t>‹#›</a:t>
            </a:fld>
            <a:endParaRPr lang="en-GB" dirty="0"/>
          </a:p>
        </p:txBody>
      </p:sp>
    </p:spTree>
    <p:extLst>
      <p:ext uri="{BB962C8B-B14F-4D97-AF65-F5344CB8AC3E}">
        <p14:creationId xmlns:p14="http://schemas.microsoft.com/office/powerpoint/2010/main" val="174694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EDB2A-B4AA-4357-8765-89FCECADDC71}"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D2FB1F-6BC2-4665-A1DB-CD8CCEC65776}" type="slidenum">
              <a:rPr lang="en-GB" smtClean="0"/>
              <a:t>‹#›</a:t>
            </a:fld>
            <a:endParaRPr lang="en-GB" dirty="0"/>
          </a:p>
        </p:txBody>
      </p:sp>
    </p:spTree>
    <p:extLst>
      <p:ext uri="{BB962C8B-B14F-4D97-AF65-F5344CB8AC3E}">
        <p14:creationId xmlns:p14="http://schemas.microsoft.com/office/powerpoint/2010/main" val="379387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EDB2A-B4AA-4357-8765-89FCECADDC71}"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D2FB1F-6BC2-4665-A1DB-CD8CCEC65776}" type="slidenum">
              <a:rPr lang="en-GB" smtClean="0"/>
              <a:t>‹#›</a:t>
            </a:fld>
            <a:endParaRPr lang="en-GB" dirty="0"/>
          </a:p>
        </p:txBody>
      </p:sp>
    </p:spTree>
    <p:extLst>
      <p:ext uri="{BB962C8B-B14F-4D97-AF65-F5344CB8AC3E}">
        <p14:creationId xmlns:p14="http://schemas.microsoft.com/office/powerpoint/2010/main" val="241234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D2EDB2A-B4AA-4357-8765-89FCECADDC71}" type="datetimeFigureOut">
              <a:rPr lang="en-GB" smtClean="0"/>
              <a:t>03/07/2020</a:t>
            </a:fld>
            <a:endParaRPr lang="en-GB"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ED2FB1F-6BC2-4665-A1DB-CD8CCEC65776}" type="slidenum">
              <a:rPr lang="en-GB" smtClean="0"/>
              <a:t>‹#›</a:t>
            </a:fld>
            <a:endParaRPr lang="en-GB"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242420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2EDB2A-B4AA-4357-8765-89FCECADDC71}" type="datetimeFigureOut">
              <a:rPr lang="en-GB" smtClean="0"/>
              <a:t>03/07/2020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D2FB1F-6BC2-4665-A1DB-CD8CCEC65776}" type="slidenum">
              <a:rPr lang="en-GB" smtClean="0"/>
              <a:t>‹#›</a:t>
            </a:fld>
            <a:endParaRPr lang="en-GB" dirty="0"/>
          </a:p>
        </p:txBody>
      </p:sp>
    </p:spTree>
    <p:extLst>
      <p:ext uri="{BB962C8B-B14F-4D97-AF65-F5344CB8AC3E}">
        <p14:creationId xmlns:p14="http://schemas.microsoft.com/office/powerpoint/2010/main" val="252850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2EDB2A-B4AA-4357-8765-89FCECADDC71}" type="datetimeFigureOut">
              <a:rPr lang="en-GB" smtClean="0"/>
              <a:t>03/07/2020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ED2FB1F-6BC2-4665-A1DB-CD8CCEC65776}" type="slidenum">
              <a:rPr lang="en-GB" smtClean="0"/>
              <a:t>‹#›</a:t>
            </a:fld>
            <a:endParaRPr lang="en-GB" dirty="0"/>
          </a:p>
        </p:txBody>
      </p:sp>
    </p:spTree>
    <p:extLst>
      <p:ext uri="{BB962C8B-B14F-4D97-AF65-F5344CB8AC3E}">
        <p14:creationId xmlns:p14="http://schemas.microsoft.com/office/powerpoint/2010/main" val="393759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2EDB2A-B4AA-4357-8765-89FCECADDC71}" type="datetimeFigureOut">
              <a:rPr lang="en-GB" smtClean="0"/>
              <a:t>03/07/2020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ED2FB1F-6BC2-4665-A1DB-CD8CCEC65776}" type="slidenum">
              <a:rPr lang="en-GB" smtClean="0"/>
              <a:t>‹#›</a:t>
            </a:fld>
            <a:endParaRPr lang="en-GB" dirty="0"/>
          </a:p>
        </p:txBody>
      </p:sp>
    </p:spTree>
    <p:extLst>
      <p:ext uri="{BB962C8B-B14F-4D97-AF65-F5344CB8AC3E}">
        <p14:creationId xmlns:p14="http://schemas.microsoft.com/office/powerpoint/2010/main" val="361681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EDB2A-B4AA-4357-8765-89FCECADDC71}" type="datetimeFigureOut">
              <a:rPr lang="en-GB" smtClean="0"/>
              <a:t>03/07/2020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ED2FB1F-6BC2-4665-A1DB-CD8CCEC65776}" type="slidenum">
              <a:rPr lang="en-GB" smtClean="0"/>
              <a:t>‹#›</a:t>
            </a:fld>
            <a:endParaRPr lang="en-GB" dirty="0"/>
          </a:p>
        </p:txBody>
      </p:sp>
    </p:spTree>
    <p:extLst>
      <p:ext uri="{BB962C8B-B14F-4D97-AF65-F5344CB8AC3E}">
        <p14:creationId xmlns:p14="http://schemas.microsoft.com/office/powerpoint/2010/main" val="37358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D2EDB2A-B4AA-4357-8765-89FCECADDC71}" type="datetimeFigureOut">
              <a:rPr lang="en-GB" smtClean="0"/>
              <a:t>03/07/2020</a:t>
            </a:fld>
            <a:endParaRPr lang="en-GB"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ED2FB1F-6BC2-4665-A1DB-CD8CCEC65776}" type="slidenum">
              <a:rPr lang="en-GB" smtClean="0"/>
              <a:t>‹#›</a:t>
            </a:fld>
            <a:endParaRPr lang="en-GB"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036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D2EDB2A-B4AA-4357-8765-89FCECADDC71}" type="datetimeFigureOut">
              <a:rPr lang="en-GB" smtClean="0"/>
              <a:t>03/07/2020</a:t>
            </a:fld>
            <a:endParaRPr lang="en-GB"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ED2FB1F-6BC2-4665-A1DB-CD8CCEC65776}" type="slidenum">
              <a:rPr lang="en-GB" smtClean="0"/>
              <a:t>‹#›</a:t>
            </a:fld>
            <a:endParaRPr lang="en-GB"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085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D2EDB2A-B4AA-4357-8765-89FCECADDC71}" type="datetimeFigureOut">
              <a:rPr lang="en-GB" smtClean="0"/>
              <a:t>03/07/2020</a:t>
            </a:fld>
            <a:endParaRPr lang="en-GB"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ED2FB1F-6BC2-4665-A1DB-CD8CCEC65776}" type="slidenum">
              <a:rPr lang="en-GB" smtClean="0"/>
              <a:t>‹#›</a:t>
            </a:fld>
            <a:endParaRPr lang="en-GB"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0061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fcass.gov.uk/grown-ups/professionals/cia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2472-75D9-4B57-A499-E88FB01F7CBC}"/>
              </a:ext>
            </a:extLst>
          </p:cNvPr>
          <p:cNvSpPr>
            <a:spLocks noGrp="1"/>
          </p:cNvSpPr>
          <p:nvPr>
            <p:ph type="ctrTitle"/>
          </p:nvPr>
        </p:nvSpPr>
        <p:spPr>
          <a:xfrm>
            <a:off x="1915128" y="1804964"/>
            <a:ext cx="8361229" cy="2098226"/>
          </a:xfrm>
        </p:spPr>
        <p:txBody>
          <a:bodyPr/>
          <a:lstStyle/>
          <a:p>
            <a:r>
              <a:rPr lang="en-GB" sz="5400" dirty="0"/>
              <a:t>One family seminar on family law in ireland</a:t>
            </a:r>
          </a:p>
        </p:txBody>
      </p:sp>
      <p:sp>
        <p:nvSpPr>
          <p:cNvPr id="3" name="Subtitle 2">
            <a:extLst>
              <a:ext uri="{FF2B5EF4-FFF2-40B4-BE49-F238E27FC236}">
                <a16:creationId xmlns:a16="http://schemas.microsoft.com/office/drawing/2014/main" id="{A5FE6863-722C-4459-82D7-72BFEC8059B0}"/>
              </a:ext>
            </a:extLst>
          </p:cNvPr>
          <p:cNvSpPr>
            <a:spLocks noGrp="1"/>
          </p:cNvSpPr>
          <p:nvPr>
            <p:ph type="subTitle" idx="1"/>
          </p:nvPr>
        </p:nvSpPr>
        <p:spPr>
          <a:xfrm>
            <a:off x="2679906" y="4334739"/>
            <a:ext cx="6831673" cy="1086237"/>
          </a:xfrm>
        </p:spPr>
        <p:txBody>
          <a:bodyPr/>
          <a:lstStyle/>
          <a:p>
            <a:r>
              <a:rPr lang="en-GB" dirty="0"/>
              <a:t>2</a:t>
            </a:r>
            <a:r>
              <a:rPr lang="en-GB" baseline="30000" dirty="0"/>
              <a:t>nd</a:t>
            </a:r>
            <a:r>
              <a:rPr lang="en-GB" dirty="0"/>
              <a:t> July 2020</a:t>
            </a:r>
          </a:p>
        </p:txBody>
      </p:sp>
    </p:spTree>
    <p:extLst>
      <p:ext uri="{BB962C8B-B14F-4D97-AF65-F5344CB8AC3E}">
        <p14:creationId xmlns:p14="http://schemas.microsoft.com/office/powerpoint/2010/main" val="410667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985D9A-62D7-45E5-B34F-48AB43496AE6}"/>
              </a:ext>
            </a:extLst>
          </p:cNvPr>
          <p:cNvSpPr>
            <a:spLocks noGrp="1"/>
          </p:cNvSpPr>
          <p:nvPr>
            <p:ph type="title"/>
          </p:nvPr>
        </p:nvSpPr>
        <p:spPr>
          <a:xfrm>
            <a:off x="1371600" y="477254"/>
            <a:ext cx="9601200" cy="838200"/>
          </a:xfrm>
        </p:spPr>
        <p:txBody>
          <a:bodyPr>
            <a:normAutofit fontScale="90000"/>
          </a:bodyPr>
          <a:lstStyle/>
          <a:p>
            <a:pPr lvl="0" defTabSz="457200">
              <a:lnSpc>
                <a:spcPct val="100000"/>
              </a:lnSpc>
              <a:spcBef>
                <a:spcPts val="0"/>
              </a:spcBef>
              <a:defRPr/>
            </a:pPr>
            <a:r>
              <a:rPr lang="en-GB" altLang="en-US" dirty="0"/>
              <a:t>Safe Contact</a:t>
            </a:r>
            <a:br>
              <a:rPr lang="en-GB" altLang="en-US" dirty="0"/>
            </a:br>
            <a:r>
              <a:rPr lang="en-GB" altLang="en-US" dirty="0"/>
              <a:t>Indicator</a:t>
            </a:r>
          </a:p>
        </p:txBody>
      </p:sp>
      <p:pic>
        <p:nvPicPr>
          <p:cNvPr id="5" name="Content Placeholder 3">
            <a:extLst>
              <a:ext uri="{FF2B5EF4-FFF2-40B4-BE49-F238E27FC236}">
                <a16:creationId xmlns:a16="http://schemas.microsoft.com/office/drawing/2014/main" id="{6C0ED30E-8801-4BA6-9137-6AB0DA562006}"/>
              </a:ext>
            </a:extLst>
          </p:cNvPr>
          <p:cNvPicPr>
            <a:picLocks noGrp="1" noChangeAspect="1"/>
          </p:cNvPicPr>
          <p:nvPr>
            <p:ph sz="quarter" idx="1"/>
          </p:nvPr>
        </p:nvPicPr>
        <p:blipFill rotWithShape="1">
          <a:blip r:embed="rId2"/>
          <a:srcRect l="32337" t="20895" r="32202" b="7515"/>
          <a:stretch/>
        </p:blipFill>
        <p:spPr>
          <a:xfrm>
            <a:off x="5153056" y="332318"/>
            <a:ext cx="5453857" cy="6193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408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985D9A-62D7-45E5-B34F-48AB43496AE6}"/>
              </a:ext>
            </a:extLst>
          </p:cNvPr>
          <p:cNvSpPr>
            <a:spLocks noGrp="1"/>
          </p:cNvSpPr>
          <p:nvPr>
            <p:ph type="title"/>
          </p:nvPr>
        </p:nvSpPr>
        <p:spPr>
          <a:xfrm>
            <a:off x="1371600" y="477254"/>
            <a:ext cx="9601200" cy="838200"/>
          </a:xfrm>
        </p:spPr>
        <p:txBody>
          <a:bodyPr>
            <a:normAutofit fontScale="90000"/>
          </a:bodyPr>
          <a:lstStyle/>
          <a:p>
            <a:pPr lvl="0" defTabSz="457200">
              <a:lnSpc>
                <a:spcPct val="100000"/>
              </a:lnSpc>
              <a:spcBef>
                <a:spcPts val="0"/>
              </a:spcBef>
              <a:defRPr/>
            </a:pPr>
            <a:r>
              <a:rPr lang="en-GB" altLang="en-US" dirty="0"/>
              <a:t>Impact of </a:t>
            </a:r>
            <a:br>
              <a:rPr lang="en-GB" altLang="en-US" dirty="0"/>
            </a:br>
            <a:r>
              <a:rPr lang="en-GB" altLang="en-US" dirty="0"/>
              <a:t>Parental Conflict</a:t>
            </a:r>
            <a:br>
              <a:rPr lang="en-GB" altLang="en-US" dirty="0"/>
            </a:br>
            <a:r>
              <a:rPr lang="en-GB" altLang="en-US" dirty="0"/>
              <a:t>Tool</a:t>
            </a:r>
          </a:p>
        </p:txBody>
      </p:sp>
      <p:pic>
        <p:nvPicPr>
          <p:cNvPr id="7" name="Content Placeholder 3">
            <a:extLst>
              <a:ext uri="{FF2B5EF4-FFF2-40B4-BE49-F238E27FC236}">
                <a16:creationId xmlns:a16="http://schemas.microsoft.com/office/drawing/2014/main" id="{12F38531-3F12-4216-BA07-E77FC72B372F}"/>
              </a:ext>
            </a:extLst>
          </p:cNvPr>
          <p:cNvPicPr>
            <a:picLocks noChangeAspect="1"/>
          </p:cNvPicPr>
          <p:nvPr/>
        </p:nvPicPr>
        <p:blipFill rotWithShape="1">
          <a:blip r:embed="rId2"/>
          <a:srcRect l="28897" t="24626" r="28897" b="6460"/>
          <a:stretch/>
        </p:blipFill>
        <p:spPr>
          <a:xfrm>
            <a:off x="5759116" y="349570"/>
            <a:ext cx="4760192" cy="6218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235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985D9A-62D7-45E5-B34F-48AB43496AE6}"/>
              </a:ext>
            </a:extLst>
          </p:cNvPr>
          <p:cNvSpPr>
            <a:spLocks noGrp="1"/>
          </p:cNvSpPr>
          <p:nvPr>
            <p:ph type="title"/>
          </p:nvPr>
        </p:nvSpPr>
        <p:spPr>
          <a:xfrm>
            <a:off x="1371600" y="477254"/>
            <a:ext cx="9601200" cy="838200"/>
          </a:xfrm>
        </p:spPr>
        <p:txBody>
          <a:bodyPr>
            <a:normAutofit/>
          </a:bodyPr>
          <a:lstStyle/>
          <a:p>
            <a:pPr lvl="0" defTabSz="457200">
              <a:lnSpc>
                <a:spcPct val="100000"/>
              </a:lnSpc>
              <a:spcBef>
                <a:spcPts val="0"/>
              </a:spcBef>
              <a:defRPr/>
            </a:pPr>
            <a:r>
              <a:rPr lang="en-GB" altLang="en-US" dirty="0"/>
              <a:t>The child’s words inside a court report</a:t>
            </a:r>
          </a:p>
        </p:txBody>
      </p:sp>
      <p:sp>
        <p:nvSpPr>
          <p:cNvPr id="4" name="Rectangle 3">
            <a:extLst>
              <a:ext uri="{FF2B5EF4-FFF2-40B4-BE49-F238E27FC236}">
                <a16:creationId xmlns:a16="http://schemas.microsoft.com/office/drawing/2014/main" id="{52A96524-AE40-40BE-9069-9E02E20D8B82}"/>
              </a:ext>
            </a:extLst>
          </p:cNvPr>
          <p:cNvSpPr/>
          <p:nvPr/>
        </p:nvSpPr>
        <p:spPr>
          <a:xfrm>
            <a:off x="2103178" y="2103409"/>
            <a:ext cx="8104150" cy="21102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When I asked A what memories he had from when he and his parents all lived together in Devon he initially said none. His demeanour changed from upbeat and engaging to fidgety and looking away.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paused for a moment to let A gather his thoughts when he added “well, one time they argued in the garden and Dad kicked the BBQ over”. A said his grandfather ushered him inside (suggesting this was some kind of family event) but that he could still hear shouting from where he was sat in the living room. A recalled his mother crying and said she went and “hided in her bedroom”.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was clearly frightened during this incident and although well intended, being taken into the living room out of the way was not enough to protect him from the harmful effects of this altercation. A’s description of this episode goes some way in supporting his ‘letter to the judge’ copied below:</a:t>
            </a:r>
            <a:endParaRPr kumimoji="0" lang="en-GB" sz="1400" b="0" i="0" u="none" strike="noStrike" kern="1200" cap="none" spc="0" normalizeH="0" baseline="0" noProof="0" dirty="0">
              <a:ln>
                <a:noFill/>
              </a:ln>
              <a:solidFill>
                <a:srgbClr val="404040"/>
              </a:solidFill>
              <a:effectLst/>
              <a:uLnTx/>
              <a:uFillTx/>
              <a:latin typeface="Arial"/>
              <a:ea typeface="+mn-ea"/>
              <a:cs typeface="+mn-cs"/>
            </a:endParaRPr>
          </a:p>
        </p:txBody>
      </p:sp>
      <p:pic>
        <p:nvPicPr>
          <p:cNvPr id="5" name="Picture 4">
            <a:extLst>
              <a:ext uri="{FF2B5EF4-FFF2-40B4-BE49-F238E27FC236}">
                <a16:creationId xmlns:a16="http://schemas.microsoft.com/office/drawing/2014/main" id="{487F09EC-DF5A-4971-B9AF-E873823B3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9072" y="4464746"/>
            <a:ext cx="7736618" cy="1641146"/>
          </a:xfrm>
          <a:prstGeom prst="rect">
            <a:avLst/>
          </a:prstGeom>
        </p:spPr>
      </p:pic>
      <p:grpSp>
        <p:nvGrpSpPr>
          <p:cNvPr id="8" name="Group 7">
            <a:extLst>
              <a:ext uri="{FF2B5EF4-FFF2-40B4-BE49-F238E27FC236}">
                <a16:creationId xmlns:a16="http://schemas.microsoft.com/office/drawing/2014/main" id="{B3E55EF4-B8C1-4C32-9880-DB175FA4A710}"/>
              </a:ext>
            </a:extLst>
          </p:cNvPr>
          <p:cNvGrpSpPr/>
          <p:nvPr/>
        </p:nvGrpSpPr>
        <p:grpSpPr>
          <a:xfrm>
            <a:off x="1865011" y="1812758"/>
            <a:ext cx="9298004" cy="4597668"/>
            <a:chOff x="1310640" y="1158241"/>
            <a:chExt cx="10088880" cy="5364480"/>
          </a:xfrm>
        </p:grpSpPr>
        <p:sp>
          <p:nvSpPr>
            <p:cNvPr id="9" name="Rectangle 8">
              <a:extLst>
                <a:ext uri="{FF2B5EF4-FFF2-40B4-BE49-F238E27FC236}">
                  <a16:creationId xmlns:a16="http://schemas.microsoft.com/office/drawing/2014/main" id="{6BC2FCCA-8DE1-4183-B9B9-39E63F24935E}"/>
                </a:ext>
              </a:extLst>
            </p:cNvPr>
            <p:cNvSpPr/>
            <p:nvPr/>
          </p:nvSpPr>
          <p:spPr>
            <a:xfrm>
              <a:off x="1310640" y="1158241"/>
              <a:ext cx="10088880" cy="5364480"/>
            </a:xfrm>
            <a:prstGeom prst="rect">
              <a:avLst/>
            </a:prstGeom>
            <a:solidFill>
              <a:schemeClr val="bg1">
                <a:lumMod val="95000"/>
              </a:schemeClr>
            </a:solidFill>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04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061F3EB-F404-4F5A-BDD0-A7E7EE41D311}"/>
                </a:ext>
              </a:extLst>
            </p:cNvPr>
            <p:cNvSpPr/>
            <p:nvPr/>
          </p:nvSpPr>
          <p:spPr>
            <a:xfrm>
              <a:off x="2036808" y="1482126"/>
              <a:ext cx="8793478" cy="24622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When I asked A what memories he had from when he and his parents all lived together in Devon he initially said none. His demeanour changed from upbeat and engaging to fidgety and looking away.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paused for a moment to let A gather his thoughts when he added “well, one time they argued in the garden and Dad kicked the BBQ over”. A said his grandfather ushered him inside (suggesting this was some kind of family event) but that he could still hear shouting from where he was sat in the living room. A recalled his mother crying and said she went and “hided in her bedroom”.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was clearly frightened during this incident and although well intended, being taken into the living room out of the way was not enough to protect him from the harmful effects of this altercation. A’s description of this episode goes some way in supporting his ‘letter to the judge’ copied below:</a:t>
              </a:r>
              <a:endParaRPr kumimoji="0" lang="en-GB" sz="1400" b="0" i="0" u="none" strike="noStrike" kern="1200" cap="none" spc="0" normalizeH="0" baseline="0" noProof="0" dirty="0">
                <a:ln>
                  <a:noFill/>
                </a:ln>
                <a:solidFill>
                  <a:srgbClr val="40404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D448B039-7901-4C04-9D8F-B89972CA8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606" y="4450677"/>
              <a:ext cx="8394685" cy="1914861"/>
            </a:xfrm>
            <a:prstGeom prst="rect">
              <a:avLst/>
            </a:prstGeom>
          </p:spPr>
        </p:pic>
      </p:grpSp>
    </p:spTree>
    <p:extLst>
      <p:ext uri="{BB962C8B-B14F-4D97-AF65-F5344CB8AC3E}">
        <p14:creationId xmlns:p14="http://schemas.microsoft.com/office/powerpoint/2010/main" val="134986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985D9A-62D7-45E5-B34F-48AB43496AE6}"/>
              </a:ext>
            </a:extLst>
          </p:cNvPr>
          <p:cNvSpPr>
            <a:spLocks noGrp="1"/>
          </p:cNvSpPr>
          <p:nvPr>
            <p:ph type="title"/>
          </p:nvPr>
        </p:nvSpPr>
        <p:spPr>
          <a:xfrm>
            <a:off x="1371600" y="477254"/>
            <a:ext cx="9601200" cy="838200"/>
          </a:xfrm>
        </p:spPr>
        <p:txBody>
          <a:bodyPr>
            <a:normAutofit/>
          </a:bodyPr>
          <a:lstStyle/>
          <a:p>
            <a:pPr lvl="0" defTabSz="457200">
              <a:lnSpc>
                <a:spcPct val="100000"/>
              </a:lnSpc>
              <a:spcBef>
                <a:spcPts val="0"/>
              </a:spcBef>
              <a:defRPr/>
            </a:pPr>
            <a:r>
              <a:rPr lang="en-GB" altLang="en-US" dirty="0"/>
              <a:t>Cafcass Case Analysis Template</a:t>
            </a:r>
          </a:p>
        </p:txBody>
      </p:sp>
      <p:pic>
        <p:nvPicPr>
          <p:cNvPr id="12" name="Content Placeholder 3">
            <a:extLst>
              <a:ext uri="{FF2B5EF4-FFF2-40B4-BE49-F238E27FC236}">
                <a16:creationId xmlns:a16="http://schemas.microsoft.com/office/drawing/2014/main" id="{C2037468-0460-41E6-8D7C-966E089E1D37}"/>
              </a:ext>
            </a:extLst>
          </p:cNvPr>
          <p:cNvPicPr>
            <a:picLocks noGrp="1" noChangeAspect="1"/>
          </p:cNvPicPr>
          <p:nvPr>
            <p:ph sz="quarter" idx="1"/>
          </p:nvPr>
        </p:nvPicPr>
        <p:blipFill rotWithShape="1">
          <a:blip r:embed="rId2"/>
          <a:srcRect l="1913" t="14756" r="1853" b="5515"/>
          <a:stretch/>
        </p:blipFill>
        <p:spPr>
          <a:xfrm>
            <a:off x="1371600" y="1683112"/>
            <a:ext cx="10427369" cy="4859481"/>
          </a:xfrm>
          <a:prstGeom prst="rect">
            <a:avLst/>
          </a:prstGeom>
        </p:spPr>
      </p:pic>
    </p:spTree>
    <p:extLst>
      <p:ext uri="{BB962C8B-B14F-4D97-AF65-F5344CB8AC3E}">
        <p14:creationId xmlns:p14="http://schemas.microsoft.com/office/powerpoint/2010/main" val="314066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6D8B2-697B-4D5A-8B47-32E92A8E6866}"/>
              </a:ext>
            </a:extLst>
          </p:cNvPr>
          <p:cNvSpPr>
            <a:spLocks noGrp="1"/>
          </p:cNvSpPr>
          <p:nvPr>
            <p:ph idx="1"/>
          </p:nvPr>
        </p:nvSpPr>
        <p:spPr>
          <a:xfrm>
            <a:off x="1034717" y="385012"/>
            <a:ext cx="10339137" cy="6529133"/>
          </a:xfrm>
        </p:spPr>
        <p:txBody>
          <a:bodyPr>
            <a:normAutofit fontScale="92500" lnSpcReduction="10000"/>
          </a:bodyPr>
          <a:lstStyle/>
          <a:p>
            <a:r>
              <a:rPr lang="en-GB" dirty="0"/>
              <a:t>We recognise that our statutory role </a:t>
            </a:r>
            <a:br>
              <a:rPr lang="en-GB" dirty="0"/>
            </a:br>
            <a:r>
              <a:rPr lang="en-GB" dirty="0"/>
              <a:t>and the court process may not always </a:t>
            </a:r>
            <a:br>
              <a:rPr lang="en-GB" dirty="0"/>
            </a:br>
            <a:r>
              <a:rPr lang="en-GB" dirty="0"/>
              <a:t>help to resolve underlying issues for the </a:t>
            </a:r>
            <a:br>
              <a:rPr lang="en-GB" dirty="0"/>
            </a:br>
            <a:r>
              <a:rPr lang="en-GB" dirty="0"/>
              <a:t>children and families we work with. We </a:t>
            </a:r>
            <a:br>
              <a:rPr lang="en-GB" dirty="0"/>
            </a:br>
            <a:r>
              <a:rPr lang="en-GB" dirty="0"/>
              <a:t>have therefore taken proactive steps to</a:t>
            </a:r>
            <a:br>
              <a:rPr lang="en-GB" dirty="0"/>
            </a:br>
            <a:r>
              <a:rPr lang="en-GB" dirty="0"/>
              <a:t>develop some programmes to assist. An</a:t>
            </a:r>
            <a:br>
              <a:rPr lang="en-GB" dirty="0"/>
            </a:br>
            <a:r>
              <a:rPr lang="en-GB" dirty="0"/>
              <a:t>example of this is the Cafcass Positive </a:t>
            </a:r>
            <a:br>
              <a:rPr lang="en-GB" dirty="0"/>
            </a:br>
            <a:r>
              <a:rPr lang="en-GB" dirty="0"/>
              <a:t>co-Parenting Programme. </a:t>
            </a:r>
          </a:p>
          <a:p>
            <a:r>
              <a:rPr lang="en-GB" dirty="0"/>
              <a:t>Cafcass Positive co-Parenting Programme</a:t>
            </a:r>
            <a:br>
              <a:rPr lang="en-GB" dirty="0"/>
            </a:br>
            <a:r>
              <a:rPr lang="en-GB" dirty="0"/>
              <a:t>(CPPP):</a:t>
            </a:r>
          </a:p>
          <a:p>
            <a:pPr marL="285750" indent="-285750">
              <a:buFont typeface="Arial" panose="020B0604020202020204" pitchFamily="34" charset="0"/>
              <a:buChar char="•"/>
            </a:pPr>
            <a:r>
              <a:rPr lang="en-GB" dirty="0"/>
              <a:t>The CPPP is a way of working which </a:t>
            </a:r>
            <a:br>
              <a:rPr lang="en-GB" dirty="0"/>
            </a:br>
            <a:r>
              <a:rPr lang="en-GB" dirty="0"/>
              <a:t>draws on psychological and systemic </a:t>
            </a:r>
            <a:br>
              <a:rPr lang="en-GB" dirty="0"/>
            </a:br>
            <a:r>
              <a:rPr lang="en-GB" dirty="0"/>
              <a:t>intervention aiming at reducing harmful </a:t>
            </a:r>
            <a:br>
              <a:rPr lang="en-GB" dirty="0"/>
            </a:br>
            <a:r>
              <a:rPr lang="en-GB" dirty="0"/>
              <a:t>conflict and emotional harm to children </a:t>
            </a:r>
            <a:br>
              <a:rPr lang="en-GB" dirty="0"/>
            </a:br>
            <a:r>
              <a:rPr lang="en-GB" dirty="0"/>
              <a:t>through a solution focused approach.</a:t>
            </a:r>
          </a:p>
          <a:p>
            <a:pPr marL="285750" indent="-285750">
              <a:buFont typeface="Arial" panose="020B0604020202020204" pitchFamily="34" charset="0"/>
              <a:buChar char="•"/>
            </a:pPr>
            <a:r>
              <a:rPr lang="en-GB" dirty="0"/>
              <a:t>The programme is a time-limited, four </a:t>
            </a:r>
            <a:br>
              <a:rPr lang="en-GB" dirty="0"/>
            </a:br>
            <a:r>
              <a:rPr lang="en-GB" dirty="0"/>
              <a:t>stage intervention that can be applied in </a:t>
            </a:r>
            <a:br>
              <a:rPr lang="en-GB" dirty="0"/>
            </a:br>
            <a:r>
              <a:rPr lang="en-GB" dirty="0"/>
              <a:t>the toughest 5% of cases, </a:t>
            </a:r>
          </a:p>
          <a:p>
            <a:pPr marL="285750" indent="-285750">
              <a:buFont typeface="Arial" panose="020B0604020202020204" pitchFamily="34" charset="0"/>
              <a:buChar char="•"/>
            </a:pPr>
            <a:r>
              <a:rPr lang="en-GB" dirty="0"/>
              <a:t>Each service area has dedicated staff </a:t>
            </a:r>
            <a:br>
              <a:rPr lang="en-GB" dirty="0"/>
            </a:br>
            <a:r>
              <a:rPr lang="en-GB" dirty="0"/>
              <a:t>who are trained in the model. </a:t>
            </a:r>
          </a:p>
          <a:p>
            <a:pPr marL="285750" indent="-285750">
              <a:buFont typeface="Arial" panose="020B0604020202020204" pitchFamily="34" charset="0"/>
              <a:buChar char="•"/>
            </a:pPr>
            <a:r>
              <a:rPr lang="en-GB" dirty="0"/>
              <a:t>The CPPP suitability tool helps practitioners</a:t>
            </a:r>
            <a:br>
              <a:rPr lang="en-GB" dirty="0"/>
            </a:br>
            <a:r>
              <a:rPr lang="en-GB" dirty="0"/>
              <a:t>to identify suitable cases for the programme. </a:t>
            </a:r>
          </a:p>
          <a:p>
            <a:pPr marL="0" indent="0">
              <a:buNone/>
            </a:pPr>
            <a:endParaRPr lang="en-GB" sz="2800" dirty="0"/>
          </a:p>
        </p:txBody>
      </p:sp>
      <p:pic>
        <p:nvPicPr>
          <p:cNvPr id="5" name="Picture 4">
            <a:extLst>
              <a:ext uri="{FF2B5EF4-FFF2-40B4-BE49-F238E27FC236}">
                <a16:creationId xmlns:a16="http://schemas.microsoft.com/office/drawing/2014/main" id="{E15A348E-4930-4CC1-9CDB-86F31C1943AB}"/>
              </a:ext>
            </a:extLst>
          </p:cNvPr>
          <p:cNvPicPr>
            <a:picLocks noChangeAspect="1"/>
          </p:cNvPicPr>
          <p:nvPr/>
        </p:nvPicPr>
        <p:blipFill rotWithShape="1">
          <a:blip r:embed="rId2"/>
          <a:srcRect l="9121" r="5739"/>
          <a:stretch/>
        </p:blipFill>
        <p:spPr>
          <a:xfrm>
            <a:off x="6317994" y="610520"/>
            <a:ext cx="5553164" cy="5814342"/>
          </a:xfrm>
          <a:prstGeom prst="rect">
            <a:avLst/>
          </a:prstGeom>
        </p:spPr>
      </p:pic>
    </p:spTree>
    <p:extLst>
      <p:ext uri="{BB962C8B-B14F-4D97-AF65-F5344CB8AC3E}">
        <p14:creationId xmlns:p14="http://schemas.microsoft.com/office/powerpoint/2010/main" val="92111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A7A9-18CD-4A73-ACB0-75265CCD519D}"/>
              </a:ext>
            </a:extLst>
          </p:cNvPr>
          <p:cNvSpPr>
            <a:spLocks noGrp="1"/>
          </p:cNvSpPr>
          <p:nvPr>
            <p:ph type="title"/>
          </p:nvPr>
        </p:nvSpPr>
        <p:spPr/>
        <p:txBody>
          <a:bodyPr/>
          <a:lstStyle/>
          <a:p>
            <a:r>
              <a:rPr lang="en-GB" dirty="0"/>
              <a:t>HEADLINES</a:t>
            </a:r>
          </a:p>
        </p:txBody>
      </p:sp>
      <p:sp>
        <p:nvSpPr>
          <p:cNvPr id="3" name="Content Placeholder 2">
            <a:extLst>
              <a:ext uri="{FF2B5EF4-FFF2-40B4-BE49-F238E27FC236}">
                <a16:creationId xmlns:a16="http://schemas.microsoft.com/office/drawing/2014/main" id="{A605C040-D848-422C-9B86-0C7D4C8A3535}"/>
              </a:ext>
            </a:extLst>
          </p:cNvPr>
          <p:cNvSpPr>
            <a:spLocks noGrp="1"/>
          </p:cNvSpPr>
          <p:nvPr>
            <p:ph idx="1"/>
          </p:nvPr>
        </p:nvSpPr>
        <p:spPr/>
        <p:txBody>
          <a:bodyPr>
            <a:normAutofit fontScale="70000" lnSpcReduction="20000"/>
          </a:bodyPr>
          <a:lstStyle/>
          <a:p>
            <a:r>
              <a:rPr lang="en-GB" dirty="0"/>
              <a:t>Child care and family law cases – a false distinction and not a reflection of real lives or the way people are living their lives;</a:t>
            </a:r>
          </a:p>
          <a:p>
            <a:r>
              <a:rPr lang="en-GB" dirty="0"/>
              <a:t>Family law cases are the poor relation compared to child care cases and family law is the poor relation compared to other branches of the law. They need to shift from the margin to the mainstream. Although reform is in the Programme for Government, change still has to be fought for with great attention on managing the transitions needed;</a:t>
            </a:r>
          </a:p>
          <a:p>
            <a:r>
              <a:rPr lang="en-GB" dirty="0"/>
              <a:t>Thousands of adults in Ireland bear the invisible scars of conflicts at home when they were growing up – the learning about how to construct a new family law system lies in their experience;</a:t>
            </a:r>
          </a:p>
          <a:p>
            <a:r>
              <a:rPr lang="en-GB" dirty="0"/>
              <a:t>Getting the legislation and regulations right is crucial as many changes will be controversial – always difficult for a coalition Government;</a:t>
            </a:r>
          </a:p>
          <a:p>
            <a:r>
              <a:rPr lang="en-GB" dirty="0"/>
              <a:t>Ireland has a great opportunity now to learn the lessons, good and bad, from the same developments in other countries over the last decade and to avoid obvious pitfalls – that were not obvious in advance;</a:t>
            </a:r>
          </a:p>
          <a:p>
            <a:r>
              <a:rPr lang="en-GB" dirty="0"/>
              <a:t>Assuming here is no extra money, existing budgets need to be re-directed as a key element of a 5-10 year change programme;</a:t>
            </a:r>
          </a:p>
          <a:p>
            <a:r>
              <a:rPr lang="en-GB" dirty="0"/>
              <a:t>Public health messaging and expansion of dispute resolution services such as helplines are important first steps.</a:t>
            </a:r>
          </a:p>
          <a:p>
            <a:endParaRPr lang="en-GB" dirty="0"/>
          </a:p>
        </p:txBody>
      </p:sp>
    </p:spTree>
    <p:extLst>
      <p:ext uri="{BB962C8B-B14F-4D97-AF65-F5344CB8AC3E}">
        <p14:creationId xmlns:p14="http://schemas.microsoft.com/office/powerpoint/2010/main" val="325978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B2D11-0FEE-413E-AD11-7C18A1C37403}"/>
              </a:ext>
            </a:extLst>
          </p:cNvPr>
          <p:cNvSpPr>
            <a:spLocks noGrp="1"/>
          </p:cNvSpPr>
          <p:nvPr>
            <p:ph type="title"/>
          </p:nvPr>
        </p:nvSpPr>
        <p:spPr>
          <a:xfrm>
            <a:off x="1371600" y="685800"/>
            <a:ext cx="9601200" cy="838200"/>
          </a:xfrm>
        </p:spPr>
        <p:txBody>
          <a:bodyPr>
            <a:normAutofit/>
          </a:bodyPr>
          <a:lstStyle/>
          <a:p>
            <a:r>
              <a:rPr lang="en-GB" dirty="0"/>
              <a:t>Cafcass: what, where, when and why?</a:t>
            </a:r>
          </a:p>
        </p:txBody>
      </p:sp>
      <p:sp>
        <p:nvSpPr>
          <p:cNvPr id="3" name="Content Placeholder 2">
            <a:extLst>
              <a:ext uri="{FF2B5EF4-FFF2-40B4-BE49-F238E27FC236}">
                <a16:creationId xmlns:a16="http://schemas.microsoft.com/office/drawing/2014/main" id="{86ED0929-4D86-486C-ABAF-8DF81797D5EF}"/>
              </a:ext>
            </a:extLst>
          </p:cNvPr>
          <p:cNvSpPr>
            <a:spLocks noGrp="1"/>
          </p:cNvSpPr>
          <p:nvPr>
            <p:ph idx="1"/>
          </p:nvPr>
        </p:nvSpPr>
        <p:spPr>
          <a:xfrm>
            <a:off x="1371600" y="1743076"/>
            <a:ext cx="10210800" cy="4810124"/>
          </a:xfrm>
        </p:spPr>
        <p:txBody>
          <a:bodyPr>
            <a:normAutofit fontScale="55000" lnSpcReduction="20000"/>
          </a:bodyPr>
          <a:lstStyle/>
          <a:p>
            <a:r>
              <a:rPr lang="en-GB" sz="3300" dirty="0"/>
              <a:t>Cafcass is the largest statutory voice of the child service in the world, 100% funded by Government and sponsored by the Ministry of Justice</a:t>
            </a:r>
          </a:p>
          <a:p>
            <a:r>
              <a:rPr lang="en-GB" sz="3300" dirty="0"/>
              <a:t>Its remit is court-based, plus limited prevention work at the edge of court;</a:t>
            </a:r>
          </a:p>
          <a:p>
            <a:r>
              <a:rPr lang="en-GB" sz="3300" dirty="0"/>
              <a:t>Formed in 2001 from 117 predecessor organisations to cover England and Wales, England-only from 2005;</a:t>
            </a:r>
          </a:p>
          <a:p>
            <a:pPr lvl="0"/>
            <a:r>
              <a:rPr lang="en-GB" sz="3300" dirty="0"/>
              <a:t>Cafcass employs the most social workers in Europe;</a:t>
            </a:r>
          </a:p>
          <a:p>
            <a:pPr lvl="0"/>
            <a:r>
              <a:rPr lang="en-GB" sz="3300" dirty="0"/>
              <a:t>140,000 children (cases) a year, 60% of which are family law cases;</a:t>
            </a:r>
          </a:p>
          <a:p>
            <a:pPr lvl="0"/>
            <a:r>
              <a:rPr lang="en-GB" sz="3300" dirty="0"/>
              <a:t>Over 50% of family law applications feature child protection or serious welfare concerns such as domestic abuse, mental health concerns or parental alienation;</a:t>
            </a:r>
          </a:p>
          <a:p>
            <a:pPr lvl="0"/>
            <a:r>
              <a:rPr lang="en-GB" sz="3300" dirty="0"/>
              <a:t>Like paediatric echocardiographers who film a child’s heart from numerous angles, Cafcass practitioners have to do the same with the child’s heart from numerous emotional angles;</a:t>
            </a:r>
          </a:p>
          <a:p>
            <a:pPr lvl="0"/>
            <a:r>
              <a:rPr lang="en-GB" sz="3300" dirty="0"/>
              <a:t>Family law cases are ‘emotional labour’. Few starting out in this work realise how highly charged and challenging many cases are today. Cafcass and senior judges have championed the needs of children in family law cases to build a system – without a system, cases will be handled inconsistently and often chaotically;</a:t>
            </a:r>
          </a:p>
          <a:p>
            <a:pPr lvl="0"/>
            <a:r>
              <a:rPr lang="en-GB" sz="3300" dirty="0"/>
              <a:t>For a child, a family law dispute can have an adverse lifetime consequence, hence the importance of dispute resolution.</a:t>
            </a:r>
            <a:endParaRPr lang="en-GB" dirty="0"/>
          </a:p>
        </p:txBody>
      </p:sp>
    </p:spTree>
    <p:extLst>
      <p:ext uri="{BB962C8B-B14F-4D97-AF65-F5344CB8AC3E}">
        <p14:creationId xmlns:p14="http://schemas.microsoft.com/office/powerpoint/2010/main" val="404030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2F80-20C1-43D4-925F-13D0D7EE64DC}"/>
              </a:ext>
            </a:extLst>
          </p:cNvPr>
          <p:cNvSpPr>
            <a:spLocks noGrp="1"/>
          </p:cNvSpPr>
          <p:nvPr>
            <p:ph type="title"/>
          </p:nvPr>
        </p:nvSpPr>
        <p:spPr/>
        <p:txBody>
          <a:bodyPr/>
          <a:lstStyle/>
          <a:p>
            <a:r>
              <a:rPr lang="en-GB" altLang="en-US" dirty="0"/>
              <a:t>Family law cases overview</a:t>
            </a:r>
            <a:endParaRPr lang="en-GB" dirty="0"/>
          </a:p>
        </p:txBody>
      </p:sp>
      <p:sp>
        <p:nvSpPr>
          <p:cNvPr id="3" name="Content Placeholder 2">
            <a:extLst>
              <a:ext uri="{FF2B5EF4-FFF2-40B4-BE49-F238E27FC236}">
                <a16:creationId xmlns:a16="http://schemas.microsoft.com/office/drawing/2014/main" id="{2146D8B2-697B-4D5A-8B47-32E92A8E6866}"/>
              </a:ext>
            </a:extLst>
          </p:cNvPr>
          <p:cNvSpPr>
            <a:spLocks noGrp="1"/>
          </p:cNvSpPr>
          <p:nvPr>
            <p:ph idx="1"/>
          </p:nvPr>
        </p:nvSpPr>
        <p:spPr>
          <a:xfrm>
            <a:off x="1371599" y="1781176"/>
            <a:ext cx="10339137" cy="4747962"/>
          </a:xfrm>
        </p:spPr>
        <p:txBody>
          <a:bodyPr>
            <a:normAutofit/>
          </a:bodyPr>
          <a:lstStyle/>
          <a:p>
            <a:pPr defTabSz="457200">
              <a:lnSpc>
                <a:spcPct val="100000"/>
              </a:lnSpc>
              <a:spcBef>
                <a:spcPts val="0"/>
              </a:spcBef>
              <a:spcAft>
                <a:spcPts val="0"/>
              </a:spcAft>
              <a:defRPr/>
            </a:pPr>
            <a:r>
              <a:rPr lang="en-GB" altLang="en-US" dirty="0"/>
              <a:t>Parent makes C100 application to the court, seeking a Child Arrangement Order or a C79 application for enforcement; </a:t>
            </a:r>
            <a:br>
              <a:rPr lang="en-GB" altLang="en-US" dirty="0"/>
            </a:br>
            <a:endParaRPr lang="en-GB" altLang="en-US" dirty="0"/>
          </a:p>
          <a:p>
            <a:pPr defTabSz="457200">
              <a:lnSpc>
                <a:spcPct val="100000"/>
              </a:lnSpc>
              <a:spcBef>
                <a:spcPts val="0"/>
              </a:spcBef>
              <a:spcAft>
                <a:spcPts val="0"/>
              </a:spcAft>
              <a:defRPr/>
            </a:pPr>
            <a:r>
              <a:rPr lang="en-GB" altLang="en-US" dirty="0"/>
              <a:t>Safeguarding report written for court in every case;</a:t>
            </a:r>
            <a:br>
              <a:rPr lang="en-GB" altLang="en-US" dirty="0"/>
            </a:br>
            <a:endParaRPr lang="en-GB" altLang="en-US" dirty="0"/>
          </a:p>
          <a:p>
            <a:pPr defTabSz="457200">
              <a:lnSpc>
                <a:spcPct val="100000"/>
              </a:lnSpc>
              <a:spcBef>
                <a:spcPts val="0"/>
              </a:spcBef>
              <a:spcAft>
                <a:spcPts val="0"/>
              </a:spcAft>
              <a:defRPr/>
            </a:pPr>
            <a:r>
              <a:rPr lang="en-GB" altLang="en-US" dirty="0"/>
              <a:t>Most First Hearings are attended by a Cafcass practitioner;</a:t>
            </a:r>
            <a:br>
              <a:rPr lang="en-GB" altLang="en-US" dirty="0"/>
            </a:br>
            <a:endParaRPr lang="en-GB" altLang="en-US" dirty="0"/>
          </a:p>
          <a:p>
            <a:pPr defTabSz="457200">
              <a:lnSpc>
                <a:spcPct val="100000"/>
              </a:lnSpc>
              <a:spcBef>
                <a:spcPts val="0"/>
              </a:spcBef>
              <a:spcAft>
                <a:spcPts val="0"/>
              </a:spcAft>
              <a:defRPr/>
            </a:pPr>
            <a:r>
              <a:rPr lang="en-GB" altLang="en-US" dirty="0"/>
              <a:t>66% of cases resolve at First Hearing (after 4 to 6 weeks);</a:t>
            </a:r>
            <a:br>
              <a:rPr lang="en-GB" altLang="en-US" dirty="0"/>
            </a:br>
            <a:endParaRPr lang="en-GB" altLang="en-US" dirty="0"/>
          </a:p>
          <a:p>
            <a:pPr defTabSz="457200">
              <a:lnSpc>
                <a:spcPct val="100000"/>
              </a:lnSpc>
              <a:spcBef>
                <a:spcPts val="0"/>
              </a:spcBef>
              <a:spcAft>
                <a:spcPts val="0"/>
              </a:spcAft>
              <a:defRPr/>
            </a:pPr>
            <a:r>
              <a:rPr lang="en-GB" altLang="en-US" dirty="0"/>
              <a:t>34% of cases require a targeted intervention by Cafcass </a:t>
            </a:r>
            <a:br>
              <a:rPr lang="en-GB" altLang="en-US" dirty="0"/>
            </a:br>
            <a:endParaRPr lang="en-GB" altLang="en-US" dirty="0"/>
          </a:p>
          <a:p>
            <a:pPr defTabSz="457200">
              <a:lnSpc>
                <a:spcPct val="100000"/>
              </a:lnSpc>
              <a:spcBef>
                <a:spcPts val="0"/>
              </a:spcBef>
              <a:spcAft>
                <a:spcPts val="0"/>
              </a:spcAft>
              <a:defRPr/>
            </a:pPr>
            <a:r>
              <a:rPr lang="en-GB" altLang="en-US" dirty="0"/>
              <a:t>Reductions in legal representation since 2013 mean a high percentage of applicants represent themselves which has changed the roles of judges, court staff and Cafcass practitioners to be much more hands-on e.g. motivational judging</a:t>
            </a:r>
          </a:p>
        </p:txBody>
      </p:sp>
    </p:spTree>
    <p:extLst>
      <p:ext uri="{BB962C8B-B14F-4D97-AF65-F5344CB8AC3E}">
        <p14:creationId xmlns:p14="http://schemas.microsoft.com/office/powerpoint/2010/main" val="80805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66AD-E94E-4EB0-B684-5389092F7B0D}"/>
              </a:ext>
            </a:extLst>
          </p:cNvPr>
          <p:cNvSpPr>
            <a:spLocks noGrp="1"/>
          </p:cNvSpPr>
          <p:nvPr>
            <p:ph type="title"/>
          </p:nvPr>
        </p:nvSpPr>
        <p:spPr/>
        <p:txBody>
          <a:bodyPr>
            <a:normAutofit fontScale="90000"/>
          </a:bodyPr>
          <a:lstStyle/>
          <a:p>
            <a:r>
              <a:rPr lang="en-GB" dirty="0"/>
              <a:t>The English family justice system - ten years in the making – the key transitions</a:t>
            </a:r>
          </a:p>
        </p:txBody>
      </p:sp>
      <p:sp>
        <p:nvSpPr>
          <p:cNvPr id="3" name="Content Placeholder 2">
            <a:extLst>
              <a:ext uri="{FF2B5EF4-FFF2-40B4-BE49-F238E27FC236}">
                <a16:creationId xmlns:a16="http://schemas.microsoft.com/office/drawing/2014/main" id="{926A84EB-E66F-492E-9741-41C07A78CA99}"/>
              </a:ext>
            </a:extLst>
          </p:cNvPr>
          <p:cNvSpPr>
            <a:spLocks noGrp="1"/>
          </p:cNvSpPr>
          <p:nvPr>
            <p:ph idx="1"/>
          </p:nvPr>
        </p:nvSpPr>
        <p:spPr>
          <a:xfrm>
            <a:off x="1371599" y="2286000"/>
            <a:ext cx="10168359" cy="4253696"/>
          </a:xfrm>
        </p:spPr>
        <p:txBody>
          <a:bodyPr>
            <a:normAutofit fontScale="85000" lnSpcReduction="10000"/>
          </a:bodyPr>
          <a:lstStyle/>
          <a:p>
            <a:r>
              <a:rPr lang="en-GB" sz="2400" dirty="0"/>
              <a:t>Expanding the numbers and skills of all family justice professionals – developing a specialism;</a:t>
            </a:r>
          </a:p>
          <a:p>
            <a:r>
              <a:rPr lang="en-GB" sz="2400" dirty="0"/>
              <a:t>Installing a governance structure – a national Family Justice Board chaired by Ministers (Justice and Education), 42 local Family Justice Boards and a Family Justice Young People’s Board which I set up in 2006 and which remains influential;</a:t>
            </a:r>
          </a:p>
          <a:p>
            <a:r>
              <a:rPr lang="en-GB" sz="2400" dirty="0"/>
              <a:t>From 100 page court reports to a 5-10 page child impact analysis;</a:t>
            </a:r>
          </a:p>
          <a:p>
            <a:r>
              <a:rPr lang="en-GB" sz="2400" dirty="0"/>
              <a:t>From 117 local court cultures to a national family justice system identity;</a:t>
            </a:r>
          </a:p>
          <a:p>
            <a:r>
              <a:rPr lang="en-GB" sz="2400" dirty="0"/>
              <a:t>Matching service provision to the 30/45/20/5 rule in family law cases, especially as much stronger community dispute resolution infrastructure in local areas;</a:t>
            </a:r>
          </a:p>
          <a:p>
            <a:r>
              <a:rPr lang="en-GB" sz="2400" dirty="0"/>
              <a:t>Family law issues are converging in most countries just as politics is diverging– we can learn from one another through policy alliances;</a:t>
            </a:r>
          </a:p>
          <a:p>
            <a:r>
              <a:rPr lang="en-GB" sz="2400" dirty="0"/>
              <a:t>Remote working offers some affordable solutions and is a key workstream for the future.</a:t>
            </a:r>
          </a:p>
        </p:txBody>
      </p:sp>
    </p:spTree>
    <p:extLst>
      <p:ext uri="{BB962C8B-B14F-4D97-AF65-F5344CB8AC3E}">
        <p14:creationId xmlns:p14="http://schemas.microsoft.com/office/powerpoint/2010/main" val="399655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08DC-8686-4390-8E9E-49B05DF16596}"/>
              </a:ext>
            </a:extLst>
          </p:cNvPr>
          <p:cNvSpPr>
            <a:spLocks noGrp="1"/>
          </p:cNvSpPr>
          <p:nvPr>
            <p:ph type="title"/>
          </p:nvPr>
        </p:nvSpPr>
        <p:spPr/>
        <p:txBody>
          <a:bodyPr/>
          <a:lstStyle/>
          <a:p>
            <a:r>
              <a:rPr lang="en-GB" dirty="0"/>
              <a:t>Building blocks </a:t>
            </a:r>
            <a:r>
              <a:rPr lang="en-GB"/>
              <a:t>for an </a:t>
            </a:r>
            <a:r>
              <a:rPr lang="en-GB" dirty="0"/>
              <a:t>integrated family court</a:t>
            </a:r>
          </a:p>
        </p:txBody>
      </p:sp>
      <p:sp>
        <p:nvSpPr>
          <p:cNvPr id="3" name="Content Placeholder 2">
            <a:extLst>
              <a:ext uri="{FF2B5EF4-FFF2-40B4-BE49-F238E27FC236}">
                <a16:creationId xmlns:a16="http://schemas.microsoft.com/office/drawing/2014/main" id="{7867B8EF-DFB5-41B1-BE6B-952277B906F8}"/>
              </a:ext>
            </a:extLst>
          </p:cNvPr>
          <p:cNvSpPr>
            <a:spLocks noGrp="1"/>
          </p:cNvSpPr>
          <p:nvPr>
            <p:ph idx="1"/>
          </p:nvPr>
        </p:nvSpPr>
        <p:spPr/>
        <p:txBody>
          <a:bodyPr>
            <a:normAutofit fontScale="92500" lnSpcReduction="10000"/>
          </a:bodyPr>
          <a:lstStyle/>
          <a:p>
            <a:r>
              <a:rPr lang="en-GB" dirty="0"/>
              <a:t>Systems – in England we have the Child Arrangements Programme, with a further re-design imminent. We built safeguarding into the Programme so it was considered in </a:t>
            </a:r>
            <a:r>
              <a:rPr lang="en-GB" u="sng" dirty="0"/>
              <a:t>every</a:t>
            </a:r>
            <a:r>
              <a:rPr lang="en-GB" dirty="0"/>
              <a:t> case and also created the parameters for reducing case duration, which translated meant ‘limbo for children’. Strong systems are the only way to achieve a consistent level of service and decision-making across a country;</a:t>
            </a:r>
          </a:p>
          <a:p>
            <a:r>
              <a:rPr lang="en-GB" dirty="0"/>
              <a:t>Getting the court service right. This includes digitisation and job roles e.g., we are currently looking at Vulnerable Persons Liaison  Officers (VLPO’s) in court to support vulnerable people, with a presumption of automatic eligibility for special measures in domestic abuse cases;</a:t>
            </a:r>
          </a:p>
          <a:p>
            <a:r>
              <a:rPr lang="en-GB" dirty="0"/>
              <a:t>Working with campaigners and pressure groups. It is crucial to have policy discussions routinely with groups representing mothers, fathers, grandparents etc;</a:t>
            </a:r>
          </a:p>
          <a:p>
            <a:r>
              <a:rPr lang="en-GB" dirty="0"/>
              <a:t>The devil is in the detail. Get the small things sorted e.g., disclosure requirements.</a:t>
            </a:r>
          </a:p>
        </p:txBody>
      </p:sp>
    </p:spTree>
    <p:extLst>
      <p:ext uri="{BB962C8B-B14F-4D97-AF65-F5344CB8AC3E}">
        <p14:creationId xmlns:p14="http://schemas.microsoft.com/office/powerpoint/2010/main" val="223184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66AD-E94E-4EB0-B684-5389092F7B0D}"/>
              </a:ext>
            </a:extLst>
          </p:cNvPr>
          <p:cNvSpPr>
            <a:spLocks noGrp="1"/>
          </p:cNvSpPr>
          <p:nvPr>
            <p:ph type="title"/>
          </p:nvPr>
        </p:nvSpPr>
        <p:spPr/>
        <p:txBody>
          <a:bodyPr>
            <a:normAutofit fontScale="90000"/>
          </a:bodyPr>
          <a:lstStyle/>
          <a:p>
            <a:r>
              <a:rPr lang="en-GB" dirty="0"/>
              <a:t>The eclectic model of social work practice in Cafcass</a:t>
            </a:r>
            <a:br>
              <a:rPr lang="en-GB" dirty="0"/>
            </a:br>
            <a:r>
              <a:rPr lang="en-GB" dirty="0"/>
              <a:t> </a:t>
            </a:r>
          </a:p>
        </p:txBody>
      </p:sp>
      <p:pic>
        <p:nvPicPr>
          <p:cNvPr id="6" name="Picture 5">
            <a:extLst>
              <a:ext uri="{FF2B5EF4-FFF2-40B4-BE49-F238E27FC236}">
                <a16:creationId xmlns:a16="http://schemas.microsoft.com/office/drawing/2014/main" id="{6342EEE0-46C9-4EA1-B5D3-B76B4DE22C7A}"/>
              </a:ext>
            </a:extLst>
          </p:cNvPr>
          <p:cNvPicPr>
            <a:picLocks noChangeAspect="1"/>
          </p:cNvPicPr>
          <p:nvPr/>
        </p:nvPicPr>
        <p:blipFill>
          <a:blip r:embed="rId2"/>
          <a:stretch>
            <a:fillRect/>
          </a:stretch>
        </p:blipFill>
        <p:spPr>
          <a:xfrm>
            <a:off x="2581956" y="2022475"/>
            <a:ext cx="8238444" cy="4495481"/>
          </a:xfrm>
          <a:prstGeom prst="rect">
            <a:avLst/>
          </a:prstGeom>
        </p:spPr>
      </p:pic>
    </p:spTree>
    <p:extLst>
      <p:ext uri="{BB962C8B-B14F-4D97-AF65-F5344CB8AC3E}">
        <p14:creationId xmlns:p14="http://schemas.microsoft.com/office/powerpoint/2010/main" val="51522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39F0F3-2FB9-4DCE-B79E-50D6474D3AEC}"/>
              </a:ext>
            </a:extLst>
          </p:cNvPr>
          <p:cNvPicPr>
            <a:picLocks noGrp="1" noChangeAspect="1"/>
          </p:cNvPicPr>
          <p:nvPr>
            <p:ph sz="quarter" idx="1"/>
          </p:nvPr>
        </p:nvPicPr>
        <p:blipFill rotWithShape="1">
          <a:blip r:embed="rId2"/>
          <a:srcRect l="2184" t="15553" r="67564" b="6979"/>
          <a:stretch/>
        </p:blipFill>
        <p:spPr>
          <a:xfrm>
            <a:off x="1345223" y="370209"/>
            <a:ext cx="4186757" cy="603059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E0C89D3-58A9-478E-9133-8CA318568F4D}"/>
              </a:ext>
            </a:extLst>
          </p:cNvPr>
          <p:cNvPicPr>
            <a:picLocks noChangeAspect="1"/>
          </p:cNvPicPr>
          <p:nvPr/>
        </p:nvPicPr>
        <p:blipFill rotWithShape="1">
          <a:blip r:embed="rId3"/>
          <a:srcRect l="1803" t="15769" r="67486" b="7051"/>
          <a:stretch/>
        </p:blipFill>
        <p:spPr>
          <a:xfrm>
            <a:off x="6678201" y="370209"/>
            <a:ext cx="4266178" cy="6030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999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985D9A-62D7-45E5-B34F-48AB43496AE6}"/>
              </a:ext>
            </a:extLst>
          </p:cNvPr>
          <p:cNvSpPr>
            <a:spLocks noGrp="1"/>
          </p:cNvSpPr>
          <p:nvPr>
            <p:ph type="title"/>
          </p:nvPr>
        </p:nvSpPr>
        <p:spPr>
          <a:xfrm>
            <a:off x="1371600" y="477254"/>
            <a:ext cx="9601200" cy="838200"/>
          </a:xfrm>
        </p:spPr>
        <p:txBody>
          <a:bodyPr>
            <a:normAutofit fontScale="90000"/>
          </a:bodyPr>
          <a:lstStyle/>
          <a:p>
            <a:pPr lvl="0" defTabSz="457200">
              <a:lnSpc>
                <a:spcPct val="100000"/>
              </a:lnSpc>
              <a:spcBef>
                <a:spcPts val="0"/>
              </a:spcBef>
              <a:defRPr/>
            </a:pPr>
            <a:r>
              <a:rPr lang="en-GB" altLang="en-US" dirty="0"/>
              <a:t>Child Impact Assessment Framework (CIAF)</a:t>
            </a:r>
          </a:p>
        </p:txBody>
      </p:sp>
      <p:pic>
        <p:nvPicPr>
          <p:cNvPr id="4" name="Picture 3">
            <a:extLst>
              <a:ext uri="{FF2B5EF4-FFF2-40B4-BE49-F238E27FC236}">
                <a16:creationId xmlns:a16="http://schemas.microsoft.com/office/drawing/2014/main" id="{6338003A-42BC-4504-8BF5-66E21B9FC760}"/>
              </a:ext>
            </a:extLst>
          </p:cNvPr>
          <p:cNvPicPr>
            <a:picLocks noChangeAspect="1"/>
          </p:cNvPicPr>
          <p:nvPr/>
        </p:nvPicPr>
        <p:blipFill>
          <a:blip r:embed="rId2"/>
          <a:stretch>
            <a:fillRect/>
          </a:stretch>
        </p:blipFill>
        <p:spPr>
          <a:xfrm>
            <a:off x="2065421" y="1387552"/>
            <a:ext cx="8213558" cy="5060739"/>
          </a:xfrm>
          <a:prstGeom prst="rect">
            <a:avLst/>
          </a:prstGeom>
        </p:spPr>
      </p:pic>
      <p:sp>
        <p:nvSpPr>
          <p:cNvPr id="3" name="Rectangle 2">
            <a:extLst>
              <a:ext uri="{FF2B5EF4-FFF2-40B4-BE49-F238E27FC236}">
                <a16:creationId xmlns:a16="http://schemas.microsoft.com/office/drawing/2014/main" id="{602A207F-CB33-4F1B-B39E-1EA0B9711A5F}"/>
              </a:ext>
            </a:extLst>
          </p:cNvPr>
          <p:cNvSpPr/>
          <p:nvPr/>
        </p:nvSpPr>
        <p:spPr>
          <a:xfrm>
            <a:off x="8123787" y="6520389"/>
            <a:ext cx="4005584" cy="276999"/>
          </a:xfrm>
          <a:prstGeom prst="rect">
            <a:avLst/>
          </a:prstGeom>
        </p:spPr>
        <p:txBody>
          <a:bodyPr wrap="none">
            <a:spAutoFit/>
          </a:bodyPr>
          <a:lstStyle/>
          <a:p>
            <a:pPr lvl="0">
              <a:defRPr/>
            </a:pPr>
            <a:r>
              <a:rPr lang="en-GB" sz="1200" dirty="0">
                <a:solidFill>
                  <a:prstClr val="black"/>
                </a:solidFill>
                <a:latin typeface="Arial" panose="020B0604020202020204" pitchFamily="34" charset="0"/>
                <a:cs typeface="Arial" panose="020B0604020202020204" pitchFamily="34" charset="0"/>
                <a:hlinkClick r:id="rId3"/>
              </a:rPr>
              <a:t>https://www.cafcass.gov.uk/grown-ups/professionals/ciaf</a:t>
            </a:r>
            <a:endParaRPr lang="en-GB"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195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127728DD8E90448B1B9FA752E0BDAE" ma:contentTypeVersion="13" ma:contentTypeDescription="Create a new document." ma:contentTypeScope="" ma:versionID="d80d1f2f3ad4ea04cf5cbf0238fcb07c">
  <xsd:schema xmlns:xsd="http://www.w3.org/2001/XMLSchema" xmlns:xs="http://www.w3.org/2001/XMLSchema" xmlns:p="http://schemas.microsoft.com/office/2006/metadata/properties" xmlns:ns3="4c4cce40-9c83-492f-8bb6-f38271950305" xmlns:ns4="d46a8392-2a0a-471d-aba8-1de3761311ec" targetNamespace="http://schemas.microsoft.com/office/2006/metadata/properties" ma:root="true" ma:fieldsID="83887b63e7572932bfaed6de33a89671" ns3:_="" ns4:_="">
    <xsd:import namespace="4c4cce40-9c83-492f-8bb6-f38271950305"/>
    <xsd:import namespace="d46a8392-2a0a-471d-aba8-1de3761311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cce40-9c83-492f-8bb6-f38271950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6a8392-2a0a-471d-aba8-1de3761311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4F011D-AF63-4ABD-8600-FBDA5EFE7A39}">
  <ds:schemaRefs>
    <ds:schemaRef ds:uri="http://schemas.microsoft.com/sharepoint/v3/contenttype/forms"/>
  </ds:schemaRefs>
</ds:datastoreItem>
</file>

<file path=customXml/itemProps2.xml><?xml version="1.0" encoding="utf-8"?>
<ds:datastoreItem xmlns:ds="http://schemas.openxmlformats.org/officeDocument/2006/customXml" ds:itemID="{D60C36BC-B61D-4B66-968B-E8EC0FC2C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cce40-9c83-492f-8bb6-f38271950305"/>
    <ds:schemaRef ds:uri="d46a8392-2a0a-471d-aba8-1de3761311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1F2D22-B50B-4FDC-A0F4-E67EC6A8CEE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Crop</Template>
  <TotalTime>0</TotalTime>
  <Words>1458</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Franklin Gothic Book</vt:lpstr>
      <vt:lpstr>Crop</vt:lpstr>
      <vt:lpstr>One family seminar on family law in ireland</vt:lpstr>
      <vt:lpstr>HEADLINES</vt:lpstr>
      <vt:lpstr>Cafcass: what, where, when and why?</vt:lpstr>
      <vt:lpstr>Family law cases overview</vt:lpstr>
      <vt:lpstr>The English family justice system - ten years in the making – the key transitions</vt:lpstr>
      <vt:lpstr>Building blocks for an integrated family court</vt:lpstr>
      <vt:lpstr>The eclectic model of social work practice in Cafcass  </vt:lpstr>
      <vt:lpstr>PowerPoint Presentation</vt:lpstr>
      <vt:lpstr>Child Impact Assessment Framework (CIAF)</vt:lpstr>
      <vt:lpstr>Safe Contact Indicator</vt:lpstr>
      <vt:lpstr>Impact of  Parental Conflict Tool</vt:lpstr>
      <vt:lpstr>The child’s words inside a court report</vt:lpstr>
      <vt:lpstr>Cafcass Case Analysis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Covid 19 – building a family law system that works for families</dc:title>
  <dc:creator>Sandeep Cheema</dc:creator>
  <cp:lastModifiedBy>Noel Sweeney</cp:lastModifiedBy>
  <cp:revision>12</cp:revision>
  <dcterms:created xsi:type="dcterms:W3CDTF">2020-06-30T09:02:09Z</dcterms:created>
  <dcterms:modified xsi:type="dcterms:W3CDTF">2020-07-03T09:57:02Z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0x01010099127728DD8E90448B1B9FA752E0BDAE</vt:lpwstr>
  </property>
</Properties>
</file>